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62" r:id="rId4"/>
    <p:sldId id="263" r:id="rId5"/>
    <p:sldId id="264" r:id="rId6"/>
    <p:sldId id="265" r:id="rId7"/>
    <p:sldId id="266" r:id="rId8"/>
    <p:sldId id="260" r:id="rId9"/>
    <p:sldId id="267" r:id="rId10"/>
    <p:sldId id="268" r:id="rId11"/>
    <p:sldId id="270" r:id="rId12"/>
    <p:sldId id="271" r:id="rId13"/>
    <p:sldId id="272" r:id="rId14"/>
    <p:sldId id="275" r:id="rId15"/>
    <p:sldId id="276" r:id="rId16"/>
  </p:sldIdLst>
  <p:sldSz cx="9906000" cy="6858000" type="A4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006600"/>
    <a:srgbClr val="660000"/>
    <a:srgbClr val="990033"/>
    <a:srgbClr val="FF0000"/>
    <a:srgbClr val="FF3300"/>
    <a:srgbClr val="9900CC"/>
    <a:srgbClr val="FF33CC"/>
    <a:srgbClr val="000000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45" autoAdjust="0"/>
    <p:restoredTop sz="90361" autoAdjust="0"/>
  </p:normalViewPr>
  <p:slideViewPr>
    <p:cSldViewPr>
      <p:cViewPr varScale="1">
        <p:scale>
          <a:sx n="110" d="100"/>
          <a:sy n="110" d="100"/>
        </p:scale>
        <p:origin x="-330" y="55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2482D-5267-4783-8147-2E61258B6814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F3F8D-12EC-4DAA-A788-15C1D218DA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9650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F3F8D-12EC-4DAA-A788-15C1D218DA7F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F3F8D-12EC-4DAA-A788-15C1D218DA7F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F3F8D-12EC-4DAA-A788-15C1D218DA7F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5AA0-3423-40EE-A35E-C95AFB7D72D3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F81B-3797-496C-B446-41DB07325AFA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7F81B-3797-496C-B446-41DB07325AFA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270CF-5DF3-4B18-BD6C-BE982F5ED8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95AA0-3423-40EE-A35E-C95AFB7D72D3}" type="datetimeFigureOut">
              <a:rPr lang="en-US" smtClean="0"/>
              <a:pPr/>
              <a:t>11/7/2011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FFD46-9F77-416A-AFDF-C17BB1F37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95300" y="121362"/>
            <a:ext cx="3810000" cy="793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CC6600"/>
                </a:solidFill>
              </a:rPr>
              <a:t>Bunds </a:t>
            </a:r>
            <a:r>
              <a:rPr lang="en-US" sz="2800" b="1" dirty="0" smtClean="0">
                <a:solidFill>
                  <a:srgbClr val="CC6600"/>
                </a:solidFill>
              </a:rPr>
              <a:t/>
            </a:r>
            <a:br>
              <a:rPr lang="en-US" sz="2800" b="1" dirty="0" smtClean="0">
                <a:solidFill>
                  <a:srgbClr val="CC6600"/>
                </a:solidFill>
              </a:rPr>
            </a:br>
            <a:r>
              <a:rPr lang="en-US" sz="2800" b="1" dirty="0" smtClean="0">
                <a:solidFill>
                  <a:srgbClr val="CC6600"/>
                </a:solidFill>
              </a:rPr>
              <a:t>(graded or level) </a:t>
            </a:r>
            <a:endParaRPr lang="en-US" sz="2800" b="1" dirty="0">
              <a:solidFill>
                <a:srgbClr val="CC66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 descr="LK-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900" y="990600"/>
            <a:ext cx="2590800" cy="1703326"/>
          </a:xfrm>
          <a:prstGeom prst="rect">
            <a:avLst/>
          </a:prstGeom>
          <a:noFill/>
        </p:spPr>
      </p:pic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228600" y="3581400"/>
          <a:ext cx="4495800" cy="3074353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Midland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49720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slope?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3-35% on cultivated land (level) </a:t>
                      </a:r>
                      <a:b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</a:b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3-15% (graded), up to 5% for grassland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rainfall conditions?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&lt; 1400 mm (level) </a:t>
                      </a:r>
                      <a:br>
                        <a:rPr lang="en-US" sz="100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</a:br>
                      <a:r>
                        <a:rPr lang="en-US" sz="100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&gt; 1400mm (graded)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ot </a:t>
                      </a: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sandy, not stony, not shallow, </a:t>
                      </a:r>
                      <a:b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</a:b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moderately-well drained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Yes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Optima"/>
                          <a:ea typeface="Calibri"/>
                          <a:cs typeface="Times New Roman"/>
                        </a:rPr>
                        <a:t>Medium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High 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Optima"/>
                          <a:ea typeface="Calibri"/>
                          <a:cs typeface="Times New Roman"/>
                        </a:rPr>
                        <a:t>Low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No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Optima"/>
                          <a:ea typeface="Calibri"/>
                          <a:cs typeface="Times New Roman"/>
                        </a:rPr>
                        <a:t>Low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High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228600" y="28194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Soil </a:t>
                      </a: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and water conservation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Erosion reduction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Increased crop yield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410200" y="0"/>
            <a:ext cx="3810000" cy="793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CC6600"/>
                </a:solidFill>
              </a:rPr>
              <a:t>Fanya</a:t>
            </a:r>
            <a:r>
              <a:rPr lang="en-US" sz="2800" b="1" dirty="0" smtClean="0">
                <a:solidFill>
                  <a:srgbClr val="CC6600"/>
                </a:solidFill>
              </a:rPr>
              <a:t> </a:t>
            </a:r>
            <a:r>
              <a:rPr lang="en-US" sz="2800" b="1" dirty="0" err="1" smtClean="0">
                <a:solidFill>
                  <a:srgbClr val="CC6600"/>
                </a:solidFill>
              </a:rPr>
              <a:t>Juu</a:t>
            </a:r>
            <a:r>
              <a:rPr lang="en-US" sz="2800" b="1" dirty="0" smtClean="0">
                <a:solidFill>
                  <a:srgbClr val="CC6600"/>
                </a:solidFill>
              </a:rPr>
              <a:t> </a:t>
            </a:r>
            <a:br>
              <a:rPr lang="en-US" sz="2800" b="1" dirty="0" smtClean="0">
                <a:solidFill>
                  <a:srgbClr val="CC6600"/>
                </a:solidFill>
              </a:rPr>
            </a:br>
            <a:r>
              <a:rPr lang="en-US" sz="2800" b="1" dirty="0" smtClean="0">
                <a:solidFill>
                  <a:srgbClr val="CC6600"/>
                </a:solidFill>
              </a:rPr>
              <a:t>(graded or level)</a:t>
            </a:r>
            <a:endParaRPr lang="en-US" sz="2800" b="1" dirty="0">
              <a:solidFill>
                <a:srgbClr val="CC6600"/>
              </a:solidFill>
            </a:endParaRPr>
          </a:p>
        </p:txBody>
      </p:sp>
      <p:graphicFrame>
        <p:nvGraphicFramePr>
          <p:cNvPr id="36" name="Table 35"/>
          <p:cNvGraphicFramePr>
            <a:graphicFrameLocks noGrp="1"/>
          </p:cNvGraphicFramePr>
          <p:nvPr/>
        </p:nvGraphicFramePr>
        <p:xfrm>
          <a:off x="5181600" y="27432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Soil and water conservation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Erosion reduction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Increased crop yield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Table 36"/>
          <p:cNvGraphicFramePr>
            <a:graphicFrameLocks noGrp="1"/>
          </p:cNvGraphicFramePr>
          <p:nvPr/>
        </p:nvGraphicFramePr>
        <p:xfrm>
          <a:off x="5181600" y="3505200"/>
          <a:ext cx="4495800" cy="3144203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Midland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slope?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3-15%, up to 5% for grassland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rainfall conditions?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900- 1400 mm </a:t>
                      </a:r>
                      <a:b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</a:b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&gt;1400 if altitude  500 - 1000m </a:t>
                      </a:r>
                      <a:b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</a:b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&lt;900mm if altitude &gt;1500  (level)</a:t>
                      </a:r>
                      <a:b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</a:b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&gt; 1400mm (graded)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Deep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well drained soil not sandy not stony soils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Medium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High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Low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If 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combined with vegetation strip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High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pic>
        <p:nvPicPr>
          <p:cNvPr id="14" name="Picture 13" descr="Fanya juu_ERH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838200"/>
            <a:ext cx="2409825" cy="180975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4038600" y="6629400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18" name="TextBox 17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19" name="TextBox 18"/>
          <p:cNvSpPr txBox="1"/>
          <p:nvPr/>
        </p:nvSpPr>
        <p:spPr>
          <a:xfrm>
            <a:off x="0" y="6629400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</a:t>
            </a:r>
            <a:endParaRPr lang="en-US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4953000" y="6642556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all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09600" y="152400"/>
            <a:ext cx="38100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0066FF"/>
                </a:solidFill>
              </a:rPr>
              <a:t>Diversion Weir</a:t>
            </a:r>
            <a:endParaRPr lang="en-US" sz="2800" b="1" dirty="0">
              <a:solidFill>
                <a:srgbClr val="0066FF"/>
              </a:solidFill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228600" y="2850438"/>
          <a:ext cx="4495800" cy="804863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Use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of river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Supplementary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irrigation for cash crop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228600" y="3733800"/>
          <a:ext cx="4495800" cy="295973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to altitude?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Lowland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000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All 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but proximity to river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Not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sandy soils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1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Yes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660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smtClean="0">
                          <a:latin typeface="Optima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Medium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Medium-high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168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smtClean="0">
                          <a:latin typeface="Optima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pic>
        <p:nvPicPr>
          <p:cNvPr id="17" name="Picture 16" descr="pict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609600"/>
            <a:ext cx="2844800" cy="21336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105400" y="228600"/>
            <a:ext cx="4648200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000000"/>
                </a:solidFill>
              </a:rPr>
              <a:t>Limiting animal movement</a:t>
            </a:r>
            <a:endParaRPr lang="en-US" sz="2800" b="1" dirty="0">
              <a:solidFill>
                <a:srgbClr val="000000"/>
              </a:solidFill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5105400" y="32004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Increased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water infiltration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Grazing </a:t>
                      </a: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land improvement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105400" y="4121785"/>
          <a:ext cx="4495800" cy="250444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to altitude?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b="1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000" dirty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Yes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Low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Low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Low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Low </a:t>
                      </a:r>
                      <a:endParaRPr lang="en-US" sz="1000" dirty="0"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High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</a:tbl>
          </a:graphicData>
        </a:graphic>
      </p:graphicFrame>
      <p:pic>
        <p:nvPicPr>
          <p:cNvPr id="22" name="Picture 21" descr="pict31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1800" y="838200"/>
            <a:ext cx="1792224" cy="21336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038600" y="6629400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5" name="TextBox 24"/>
          <p:cNvSpPr txBox="1"/>
          <p:nvPr/>
        </p:nvSpPr>
        <p:spPr>
          <a:xfrm>
            <a:off x="0" y="6629400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19</a:t>
            </a:r>
            <a:endParaRPr lang="en-US" sz="800" dirty="0"/>
          </a:p>
        </p:txBody>
      </p:sp>
      <p:sp>
        <p:nvSpPr>
          <p:cNvPr id="27" name="TextBox 26"/>
          <p:cNvSpPr txBox="1"/>
          <p:nvPr/>
        </p:nvSpPr>
        <p:spPr>
          <a:xfrm>
            <a:off x="4953000" y="6642556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20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04800" y="175588"/>
            <a:ext cx="46482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CC6600"/>
                </a:solidFill>
              </a:rPr>
              <a:t>Checkdams</a:t>
            </a:r>
            <a:endParaRPr lang="en-US" sz="2800" b="1" dirty="0">
              <a:solidFill>
                <a:srgbClr val="CC6600"/>
              </a:solidFill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228600" y="3232785"/>
          <a:ext cx="4495800" cy="72961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Soil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and water conservation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  <a:alpha val="20000"/>
                      </a:scheme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Soil </a:t>
                      </a: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fertility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  <a:alpha val="20000"/>
                      </a:scheme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228600" y="4197985"/>
          <a:ext cx="4495800" cy="250444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to altitude?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b="1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Midland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000" dirty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 1-35%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All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All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All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Yes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If 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vegetative check dam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Medium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sp>
        <p:nvSpPr>
          <p:cNvPr id="21" name="Rectangle 20"/>
          <p:cNvSpPr/>
          <p:nvPr/>
        </p:nvSpPr>
        <p:spPr>
          <a:xfrm>
            <a:off x="5524500" y="273762"/>
            <a:ext cx="4152900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CC6600"/>
                </a:solidFill>
              </a:rPr>
              <a:t>Grass strips along contour</a:t>
            </a:r>
            <a:endParaRPr lang="en-US" sz="2800" b="1" dirty="0">
              <a:solidFill>
                <a:srgbClr val="CC6600"/>
              </a:solidFill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/>
        </p:nvGraphicFramePr>
        <p:xfrm>
          <a:off x="5181600" y="4106735"/>
          <a:ext cx="4495800" cy="25317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Midland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slope?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&lt; 15%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rainfall conditions?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&gt; 900 mm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Yes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Medium 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Yes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5181600" y="3156585"/>
          <a:ext cx="4495800" cy="729615"/>
        </p:xfrm>
        <a:graphic>
          <a:graphicData uri="http://schemas.openxmlformats.org/drawingml/2006/table">
            <a:tbl>
              <a:tblPr>
                <a:solidFill>
                  <a:srgbClr val="E9EEEE"/>
                </a:solidFill>
              </a:tblPr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Soil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and water conservation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Soil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fertility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Forage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for livestock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pic>
        <p:nvPicPr>
          <p:cNvPr id="22" name="Picture 21" descr="pict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685800"/>
            <a:ext cx="2971800" cy="2228850"/>
          </a:xfrm>
          <a:prstGeom prst="rect">
            <a:avLst/>
          </a:prstGeom>
        </p:spPr>
      </p:pic>
      <p:pic>
        <p:nvPicPr>
          <p:cNvPr id="17" name="Picture 16" descr="pict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0" y="685800"/>
            <a:ext cx="3048000" cy="2286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038600" y="6705600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6629400"/>
            <a:ext cx="30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21</a:t>
            </a:r>
            <a:endParaRPr lang="en-US" sz="800" dirty="0"/>
          </a:p>
        </p:txBody>
      </p:sp>
      <p:sp>
        <p:nvSpPr>
          <p:cNvPr id="27" name="TextBox 26"/>
          <p:cNvSpPr txBox="1"/>
          <p:nvPr/>
        </p:nvSpPr>
        <p:spPr>
          <a:xfrm>
            <a:off x="4953000" y="6642556"/>
            <a:ext cx="30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0" y="76200"/>
            <a:ext cx="495300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Crop-based fertility management </a:t>
            </a:r>
          </a:p>
          <a:p>
            <a:pPr algn="ctr">
              <a:lnSpc>
                <a:spcPts val="2700"/>
              </a:lnSpc>
            </a:pP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</a:rPr>
              <a:t>(Legume, intercropping, crop rotation) </a:t>
            </a:r>
            <a:endParaRPr lang="en-US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228600" y="3232785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Water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recharge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Soil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fertility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Fodder for livestock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228600" y="4197985"/>
          <a:ext cx="4495800" cy="250444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to altitude?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b="1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000" dirty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 &lt; 50%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No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Medium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Yes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3" name="Picture 22" descr="pict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1207278"/>
            <a:ext cx="2819400" cy="1821671"/>
          </a:xfrm>
          <a:prstGeom prst="rect">
            <a:avLst/>
          </a:prstGeom>
        </p:spPr>
      </p:pic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37987149"/>
              </p:ext>
            </p:extLst>
          </p:nvPr>
        </p:nvGraphicFramePr>
        <p:xfrm>
          <a:off x="5181600" y="32766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 Increased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water efficiency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Increased livestock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productivity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46385944"/>
              </p:ext>
            </p:extLst>
          </p:nvPr>
        </p:nvGraphicFramePr>
        <p:xfrm>
          <a:off x="5181600" y="4114800"/>
          <a:ext cx="4495800" cy="2576957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No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No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Medium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High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No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High</a:t>
                      </a:r>
                      <a:r>
                        <a:rPr lang="en-US" sz="1100" baseline="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Low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28" name="Rectangle 27"/>
          <p:cNvSpPr/>
          <p:nvPr/>
        </p:nvSpPr>
        <p:spPr>
          <a:xfrm>
            <a:off x="4953000" y="228600"/>
            <a:ext cx="49530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000000"/>
                </a:solidFill>
              </a:rPr>
              <a:t>Improved livestock breeds</a:t>
            </a:r>
            <a:endParaRPr lang="en-US" sz="2000" b="1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609600"/>
            <a:ext cx="33782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4038600" y="6705600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6629400"/>
            <a:ext cx="30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23</a:t>
            </a:r>
            <a:endParaRPr lang="en-US" sz="800" dirty="0"/>
          </a:p>
        </p:txBody>
      </p:sp>
      <p:sp>
        <p:nvSpPr>
          <p:cNvPr id="22" name="TextBox 21"/>
          <p:cNvSpPr txBox="1"/>
          <p:nvPr/>
        </p:nvSpPr>
        <p:spPr>
          <a:xfrm>
            <a:off x="4953000" y="6642556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24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5486400" y="152400"/>
            <a:ext cx="41529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006600"/>
                </a:solidFill>
              </a:rPr>
              <a:t>Orchards (fruit)</a:t>
            </a:r>
            <a:endParaRPr lang="en-US" sz="2800" b="1" dirty="0">
              <a:solidFill>
                <a:srgbClr val="006600"/>
              </a:solidFill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5181600" y="27432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Ground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water recharge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Erosion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reduction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Timber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, fruit and fodder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181600" y="3733800"/>
          <a:ext cx="4495800" cy="2576957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10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Depends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on the fruit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Deep 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soil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Yes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High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Medium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Medium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No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High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Low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sp>
        <p:nvSpPr>
          <p:cNvPr id="22" name="Rectangle 21"/>
          <p:cNvSpPr/>
          <p:nvPr/>
        </p:nvSpPr>
        <p:spPr>
          <a:xfrm>
            <a:off x="571500" y="162811"/>
            <a:ext cx="41529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006600"/>
                </a:solidFill>
              </a:rPr>
              <a:t>Woodlots</a:t>
            </a:r>
            <a:endParaRPr lang="en-US" sz="2800" b="1" dirty="0">
              <a:solidFill>
                <a:srgbClr val="006600"/>
              </a:solidFill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/>
        </p:nvGraphicFramePr>
        <p:xfrm>
          <a:off x="152400" y="27432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Ground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water recharge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Erosion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reduction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Timber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, fruit and fodder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/>
        </p:nvGraphicFramePr>
        <p:xfrm>
          <a:off x="152400" y="3706495"/>
          <a:ext cx="4495800" cy="2576957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10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Depends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on tree type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Depends 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on tree type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Yes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Yes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Medium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Medium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Yes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if multipurpose tree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Low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Low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pic>
        <p:nvPicPr>
          <p:cNvPr id="17" name="Picture 16" descr="pict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00" y="609600"/>
            <a:ext cx="2540000" cy="1905000"/>
          </a:xfrm>
          <a:prstGeom prst="rect">
            <a:avLst/>
          </a:prstGeom>
        </p:spPr>
      </p:pic>
      <p:pic>
        <p:nvPicPr>
          <p:cNvPr id="18" name="Picture 17" descr="pict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72200" y="609600"/>
            <a:ext cx="2514600" cy="188595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038600" y="6629400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19" name="TextBox 18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0" y="6629400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25</a:t>
            </a:r>
            <a:endParaRPr lang="en-US" sz="800" dirty="0"/>
          </a:p>
        </p:txBody>
      </p:sp>
      <p:sp>
        <p:nvSpPr>
          <p:cNvPr id="24" name="TextBox 23"/>
          <p:cNvSpPr txBox="1"/>
          <p:nvPr/>
        </p:nvSpPr>
        <p:spPr>
          <a:xfrm>
            <a:off x="4953000" y="6642556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26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457200" y="0"/>
            <a:ext cx="43053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006600"/>
                </a:solidFill>
              </a:rPr>
              <a:t>Contour hedgerow/ boundary planting</a:t>
            </a:r>
            <a:endParaRPr lang="en-US" sz="2800" b="1" dirty="0">
              <a:solidFill>
                <a:srgbClr val="006600"/>
              </a:solidFill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/>
        </p:nvGraphicFramePr>
        <p:xfrm>
          <a:off x="152400" y="30480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Ground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water recharge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Erosion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reduction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Timber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, fruit and fodder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/>
        </p:nvGraphicFramePr>
        <p:xfrm>
          <a:off x="152400" y="3962400"/>
          <a:ext cx="4495800" cy="2576957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10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Depends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on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tree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type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Depends 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on tree type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Yes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Low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Low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Low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Yes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if multipurpose tree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Low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Low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5105400" y="76200"/>
            <a:ext cx="46482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000000"/>
                </a:solidFill>
              </a:rPr>
              <a:t>Over-sewing </a:t>
            </a:r>
            <a:endParaRPr lang="en-US" sz="2800" b="1" dirty="0">
              <a:solidFill>
                <a:srgbClr val="000000"/>
              </a:solidFill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59672964"/>
              </p:ext>
            </p:extLst>
          </p:nvPr>
        </p:nvGraphicFramePr>
        <p:xfrm>
          <a:off x="5105400" y="31242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Grazing </a:t>
                      </a: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land productivity 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Increased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high quality fodder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2186226"/>
              </p:ext>
            </p:extLst>
          </p:nvPr>
        </p:nvGraphicFramePr>
        <p:xfrm>
          <a:off x="5105400" y="4038600"/>
          <a:ext cx="4495800" cy="250444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to altitude?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b="1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000" dirty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Yes 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on grassland land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 pitchFamily="34" charset="0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latin typeface="Optima" pitchFamily="34" charset="0"/>
                          <a:ea typeface="Calibri"/>
                          <a:cs typeface="Times New Roman"/>
                        </a:rPr>
                        <a:t>Low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Yes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Medium</a:t>
                      </a:r>
                      <a:endParaRPr lang="en-US" sz="1000" dirty="0"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Medium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</a:tbl>
          </a:graphicData>
        </a:graphic>
      </p:graphicFrame>
      <p:pic>
        <p:nvPicPr>
          <p:cNvPr id="28" name="Picture 27" descr="pict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400" y="762000"/>
            <a:ext cx="2743200" cy="2057400"/>
          </a:xfrm>
          <a:prstGeom prst="rect">
            <a:avLst/>
          </a:prstGeom>
        </p:spPr>
      </p:pic>
      <p:pic>
        <p:nvPicPr>
          <p:cNvPr id="29" name="Picture 28" descr="D:\Ilri\CPWF_Data\Dsc008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685800"/>
            <a:ext cx="3047256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4038600" y="6629400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6629400"/>
            <a:ext cx="30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27</a:t>
            </a:r>
            <a:endParaRPr lang="en-US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4953000" y="6642556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28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95300" y="121362"/>
            <a:ext cx="38100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CC6600"/>
                </a:solidFill>
              </a:rPr>
              <a:t>Bench </a:t>
            </a:r>
            <a:r>
              <a:rPr lang="en-US" sz="2800" b="1" dirty="0" smtClean="0">
                <a:solidFill>
                  <a:srgbClr val="CC6600"/>
                </a:solidFill>
              </a:rPr>
              <a:t>Terracing</a:t>
            </a:r>
            <a:endParaRPr lang="en-US" sz="2800" b="1" dirty="0">
              <a:solidFill>
                <a:srgbClr val="CC66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152400" y="3886200"/>
          <a:ext cx="4495800" cy="2655253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Midland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, highland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slope?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15-50%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rainfall conditions?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All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Deep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well drained soil not sandy not stony soils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Yes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Medium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High 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152400" y="28956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Soil and water conservation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Erosion reduction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Increase crop productivity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334000" y="152400"/>
            <a:ext cx="38100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CC6600"/>
                </a:solidFill>
              </a:rPr>
              <a:t>Conservation </a:t>
            </a:r>
            <a:r>
              <a:rPr lang="en-US" sz="2800" b="1" dirty="0" smtClean="0">
                <a:solidFill>
                  <a:srgbClr val="CC6600"/>
                </a:solidFill>
              </a:rPr>
              <a:t>Tillage</a:t>
            </a:r>
            <a:endParaRPr lang="en-US" sz="2800" b="1" dirty="0">
              <a:solidFill>
                <a:srgbClr val="CC6600"/>
              </a:solidFill>
            </a:endParaRPr>
          </a:p>
        </p:txBody>
      </p:sp>
      <p:graphicFrame>
        <p:nvGraphicFramePr>
          <p:cNvPr id="36" name="Table 35"/>
          <p:cNvGraphicFramePr>
            <a:graphicFrameLocks noGrp="1"/>
          </p:cNvGraphicFramePr>
          <p:nvPr/>
        </p:nvGraphicFramePr>
        <p:xfrm>
          <a:off x="5181600" y="31242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Soil and water conservation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Erosion reduction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Increase crop productivity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Table 36"/>
          <p:cNvGraphicFramePr>
            <a:graphicFrameLocks noGrp="1"/>
          </p:cNvGraphicFramePr>
          <p:nvPr/>
        </p:nvGraphicFramePr>
        <p:xfrm>
          <a:off x="5181600" y="4114800"/>
          <a:ext cx="4495800" cy="253174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Midland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, highland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slope?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All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rainfall conditions?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All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Deep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soil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H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igh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Low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pic>
        <p:nvPicPr>
          <p:cNvPr id="14" name="Picture 13" descr="konso_bench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838200"/>
            <a:ext cx="295421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838200"/>
            <a:ext cx="3048000" cy="2052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4038600" y="6629400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19" name="TextBox 18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0" y="6629400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3</a:t>
            </a:r>
            <a:endParaRPr lang="en-US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4953000" y="6642556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4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8600" y="121362"/>
            <a:ext cx="4648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CC6600"/>
                </a:solidFill>
              </a:rPr>
              <a:t>Hillside </a:t>
            </a:r>
            <a:r>
              <a:rPr lang="en-US" sz="2800" b="1" dirty="0" smtClean="0">
                <a:solidFill>
                  <a:srgbClr val="CC6600"/>
                </a:solidFill>
              </a:rPr>
              <a:t>Terraces </a:t>
            </a:r>
            <a:br>
              <a:rPr lang="en-US" sz="2800" b="1" dirty="0" smtClean="0">
                <a:solidFill>
                  <a:srgbClr val="CC6600"/>
                </a:solidFill>
              </a:rPr>
            </a:br>
            <a:r>
              <a:rPr lang="en-US" sz="2800" b="1" dirty="0" smtClean="0">
                <a:solidFill>
                  <a:srgbClr val="CC6600"/>
                </a:solidFill>
              </a:rPr>
              <a:t>(with or without trenches)</a:t>
            </a:r>
            <a:endParaRPr lang="en-US" sz="2800" b="1" dirty="0">
              <a:solidFill>
                <a:srgbClr val="CC66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152400" y="3954335"/>
          <a:ext cx="4495800" cy="2655253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Highland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slope?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15-50%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rainfall conditions?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&lt;900mm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smtClean="0">
                          <a:latin typeface="Optima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Not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vertisol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, not sandy, medium-well drained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Yes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latin typeface="Optima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Medium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High 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If 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combined with vegetation strip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152400" y="3080385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Soil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and water conservation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Erosion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reduction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Increased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yield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257800" y="162811"/>
            <a:ext cx="46482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Cut 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off drains/Waterways</a:t>
            </a:r>
            <a:endParaRPr lang="en-US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5257800" y="32004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Drainage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Reduce </a:t>
                      </a: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soil erosion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Increased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yield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5257800" y="4038600"/>
          <a:ext cx="4495800" cy="250444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to altitude?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b="1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Midland 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highland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000" dirty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&lt; 50 %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All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Not </a:t>
                      </a: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on </a:t>
                      </a: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vertisol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Yes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High 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If 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combined with vegetation strip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1" name="Picture 20" descr="plus tigray 10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990600"/>
            <a:ext cx="2438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3" descr="pict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685800"/>
            <a:ext cx="1752600" cy="23368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038600" y="6629400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5" name="TextBox 24"/>
          <p:cNvSpPr txBox="1"/>
          <p:nvPr/>
        </p:nvSpPr>
        <p:spPr>
          <a:xfrm>
            <a:off x="0" y="6629400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5</a:t>
            </a:r>
            <a:endParaRPr lang="en-US" sz="800" dirty="0"/>
          </a:p>
        </p:txBody>
      </p:sp>
      <p:sp>
        <p:nvSpPr>
          <p:cNvPr id="26" name="TextBox 25"/>
          <p:cNvSpPr txBox="1"/>
          <p:nvPr/>
        </p:nvSpPr>
        <p:spPr>
          <a:xfrm>
            <a:off x="4953000" y="6642556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6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Hand-dug wells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85800" y="121362"/>
            <a:ext cx="38100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0066FF"/>
                </a:solidFill>
              </a:rPr>
              <a:t>Hand-dug </a:t>
            </a:r>
            <a:r>
              <a:rPr lang="en-US" sz="2800" b="1" dirty="0" smtClean="0">
                <a:solidFill>
                  <a:srgbClr val="0066FF"/>
                </a:solidFill>
              </a:rPr>
              <a:t>wells</a:t>
            </a:r>
            <a:endParaRPr lang="en-US" sz="2800" b="1" dirty="0">
              <a:solidFill>
                <a:srgbClr val="0066FF"/>
              </a:solidFill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304800" y="28956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W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ater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storage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Cash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crop in the dry season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304800" y="3733800"/>
          <a:ext cx="4495800" cy="295973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Lowland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&lt; 35%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000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All 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but access to groundwater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Not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stony, not shallow, not sandy 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1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660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Medium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High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168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High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Medium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sp>
        <p:nvSpPr>
          <p:cNvPr id="27" name="Rectangle 26"/>
          <p:cNvSpPr/>
          <p:nvPr/>
        </p:nvSpPr>
        <p:spPr>
          <a:xfrm>
            <a:off x="5257800" y="152400"/>
            <a:ext cx="46482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9900CC"/>
                </a:solidFill>
              </a:rPr>
              <a:t>Treadle </a:t>
            </a:r>
            <a:r>
              <a:rPr lang="en-US" sz="2800" b="1" dirty="0" smtClean="0">
                <a:solidFill>
                  <a:srgbClr val="9900CC"/>
                </a:solidFill>
              </a:rPr>
              <a:t>pump</a:t>
            </a:r>
            <a:endParaRPr lang="en-US" sz="2800" b="1" dirty="0">
              <a:solidFill>
                <a:srgbClr val="9900CC"/>
              </a:solidFill>
            </a:endParaRPr>
          </a:p>
        </p:txBody>
      </p:sp>
      <p:graphicFrame>
        <p:nvGraphicFramePr>
          <p:cNvPr id="29" name="Table 28"/>
          <p:cNvGraphicFramePr>
            <a:graphicFrameLocks noGrp="1"/>
          </p:cNvGraphicFramePr>
          <p:nvPr/>
        </p:nvGraphicFramePr>
        <p:xfrm>
          <a:off x="5181600" y="3035223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Water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lifting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Cash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crop in the dry season</a:t>
                      </a:r>
                      <a:endParaRPr lang="en-US" sz="1000" dirty="0" smtClean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/>
        </p:nvGraphicFramePr>
        <p:xfrm>
          <a:off x="5181600" y="3962400"/>
          <a:ext cx="4495800" cy="250444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altitude?</a:t>
                      </a:r>
                      <a:endParaRPr lang="en-US" sz="1000" b="1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000" dirty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All 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but access to water storage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High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Medium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High</a:t>
                      </a:r>
                      <a:endParaRPr lang="en-US" sz="1000" dirty="0"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4" name="Picture 13" descr="pict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609600"/>
            <a:ext cx="2717800" cy="2038350"/>
          </a:xfrm>
          <a:prstGeom prst="rect">
            <a:avLst/>
          </a:prstGeom>
        </p:spPr>
      </p:pic>
      <p:pic>
        <p:nvPicPr>
          <p:cNvPr id="17" name="Picture 16" descr="Treadle pump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685800"/>
            <a:ext cx="2514600" cy="2175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4038600" y="6705600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19" name="TextBox 18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0" y="6629400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7</a:t>
            </a:r>
            <a:endParaRPr lang="en-US" sz="800" dirty="0"/>
          </a:p>
        </p:txBody>
      </p:sp>
      <p:sp>
        <p:nvSpPr>
          <p:cNvPr id="22" name="TextBox 21"/>
          <p:cNvSpPr txBox="1"/>
          <p:nvPr/>
        </p:nvSpPr>
        <p:spPr>
          <a:xfrm>
            <a:off x="4953000" y="6642556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8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all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04800" y="152400"/>
            <a:ext cx="46482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9900CC"/>
                </a:solidFill>
              </a:rPr>
              <a:t>Diesel </a:t>
            </a:r>
            <a:r>
              <a:rPr lang="en-US" sz="2800" b="1" dirty="0" smtClean="0">
                <a:solidFill>
                  <a:srgbClr val="9900CC"/>
                </a:solidFill>
              </a:rPr>
              <a:t>pumps</a:t>
            </a:r>
            <a:endParaRPr lang="en-US" sz="2800" b="1" dirty="0">
              <a:solidFill>
                <a:srgbClr val="9900CC"/>
              </a:solidFill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228600" y="31242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Water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lifting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Cash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crop in the dry season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228600" y="4038600"/>
          <a:ext cx="4495800" cy="2533092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altitude?</a:t>
                      </a:r>
                      <a:endParaRPr lang="en-US" sz="1000" b="1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000" dirty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All 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but access to water storage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4074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High</a:t>
                      </a:r>
                      <a:endParaRPr lang="en-US" sz="1000" dirty="0"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9" name="Picture 18" descr="pict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685800"/>
            <a:ext cx="2895600" cy="2171700"/>
          </a:xfrm>
          <a:prstGeom prst="rect">
            <a:avLst/>
          </a:prstGeom>
        </p:spPr>
      </p:pic>
      <p:graphicFrame>
        <p:nvGraphicFramePr>
          <p:cNvPr id="10" name="Table 1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6528212"/>
              </p:ext>
            </p:extLst>
          </p:nvPr>
        </p:nvGraphicFramePr>
        <p:xfrm>
          <a:off x="5257800" y="3092307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Water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recharge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  <a:alpha val="20000"/>
                      </a:scheme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Soil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fertility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  <a:alpha val="20000"/>
                      </a:scheme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Fodder for livestock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63942670"/>
              </p:ext>
            </p:extLst>
          </p:nvPr>
        </p:nvGraphicFramePr>
        <p:xfrm>
          <a:off x="5257800" y="4057507"/>
          <a:ext cx="4495800" cy="250444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to altitude?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b="1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000" dirty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 &lt; 50%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No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Medium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Yes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2" name="Picture 22" descr="pict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7400" y="1066800"/>
            <a:ext cx="2819400" cy="1821671"/>
          </a:xfrm>
          <a:prstGeom prst="rect">
            <a:avLst/>
          </a:prstGeom>
        </p:spPr>
      </p:pic>
      <p:sp>
        <p:nvSpPr>
          <p:cNvPr id="13" name="Rectangle 13"/>
          <p:cNvSpPr/>
          <p:nvPr/>
        </p:nvSpPr>
        <p:spPr>
          <a:xfrm>
            <a:off x="5105400" y="162811"/>
            <a:ext cx="4648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Improved 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soil 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nutrient 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input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(organic and inorganic fertilizer) </a:t>
            </a:r>
            <a:endParaRPr lang="en-US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38600" y="6629400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6629400"/>
            <a:ext cx="22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9</a:t>
            </a:r>
            <a:endParaRPr lang="en-US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4953000" y="6642556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10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all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09600" y="197562"/>
            <a:ext cx="38100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0066FF"/>
                </a:solidFill>
              </a:rPr>
              <a:t>Underground cisterns</a:t>
            </a:r>
            <a:endParaRPr lang="en-US" sz="2800" b="1" dirty="0">
              <a:solidFill>
                <a:srgbClr val="0066FF"/>
              </a:solidFill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228600" y="28956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Water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storage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Supplementary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irrigation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228600" y="3733800"/>
          <a:ext cx="4495800" cy="295973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000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Deep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, not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vertisol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1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Yes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660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smtClean="0">
                          <a:latin typeface="Optima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Medium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Medium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168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sp>
        <p:nvSpPr>
          <p:cNvPr id="28" name="Rectangle 27"/>
          <p:cNvSpPr/>
          <p:nvPr/>
        </p:nvSpPr>
        <p:spPr>
          <a:xfrm>
            <a:off x="5410200" y="0"/>
            <a:ext cx="3810000" cy="793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660000"/>
                </a:solidFill>
              </a:rPr>
              <a:t>Percolation pond/ percolation pit</a:t>
            </a:r>
            <a:endParaRPr lang="en-US" sz="2800" b="1" dirty="0">
              <a:solidFill>
                <a:srgbClr val="660000"/>
              </a:solidFill>
            </a:endParaRPr>
          </a:p>
        </p:txBody>
      </p:sp>
      <p:graphicFrame>
        <p:nvGraphicFramePr>
          <p:cNvPr id="30" name="Table 29"/>
          <p:cNvGraphicFramePr>
            <a:graphicFrameLocks noGrp="1"/>
          </p:cNvGraphicFramePr>
          <p:nvPr/>
        </p:nvGraphicFramePr>
        <p:xfrm>
          <a:off x="5143500" y="2730423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Water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storage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Increased crop yield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/>
        </p:nvGraphicFramePr>
        <p:xfrm>
          <a:off x="5143500" y="3734104"/>
          <a:ext cx="4495800" cy="2709037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Midland-highland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1824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&lt; 50%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All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Not </a:t>
                      </a: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vertisol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, not sandy, moderately-well drained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Yes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High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Medium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Low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No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No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Low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</a:tbl>
          </a:graphicData>
        </a:graphic>
      </p:graphicFrame>
      <p:pic>
        <p:nvPicPr>
          <p:cNvPr id="14" name="Picture 13" descr="ginal Iand 2"/>
          <p:cNvPicPr/>
          <p:nvPr/>
        </p:nvPicPr>
        <p:blipFill>
          <a:blip r:embed="rId2" cstate="print"/>
          <a:srcRect l="3020" t="37195" r="58047" b="45815"/>
          <a:stretch>
            <a:fillRect/>
          </a:stretch>
        </p:blipFill>
        <p:spPr bwMode="auto">
          <a:xfrm>
            <a:off x="609600" y="685800"/>
            <a:ext cx="3857625" cy="211455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17" name="Picture 1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914400"/>
            <a:ext cx="4148231" cy="159067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4038600" y="6705600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19" name="TextBox 18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0" y="6629400"/>
            <a:ext cx="30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11</a:t>
            </a:r>
            <a:endParaRPr lang="en-US" sz="800" dirty="0"/>
          </a:p>
        </p:txBody>
      </p:sp>
      <p:sp>
        <p:nvSpPr>
          <p:cNvPr id="22" name="TextBox 21"/>
          <p:cNvSpPr txBox="1"/>
          <p:nvPr/>
        </p:nvSpPr>
        <p:spPr>
          <a:xfrm>
            <a:off x="4953000" y="6642556"/>
            <a:ext cx="30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12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4953000" cy="685800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85800" y="152400"/>
            <a:ext cx="38100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0066FF"/>
                </a:solidFill>
              </a:rPr>
              <a:t>Pond </a:t>
            </a:r>
            <a:endParaRPr lang="en-US" sz="2800" b="1" dirty="0">
              <a:solidFill>
                <a:srgbClr val="0066FF"/>
              </a:solidFill>
            </a:endParaRPr>
          </a:p>
        </p:txBody>
      </p:sp>
      <p:graphicFrame>
        <p:nvGraphicFramePr>
          <p:cNvPr id="32" name="Table 31"/>
          <p:cNvGraphicFramePr>
            <a:graphicFrameLocks noGrp="1"/>
          </p:cNvGraphicFramePr>
          <p:nvPr/>
        </p:nvGraphicFramePr>
        <p:xfrm>
          <a:off x="304800" y="2743200"/>
          <a:ext cx="4495800" cy="804863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W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ater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storage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Supplementary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irrigation for cash crop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/>
        </p:nvGraphicFramePr>
        <p:xfrm>
          <a:off x="304800" y="3657600"/>
          <a:ext cx="4495800" cy="293179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Midland-highland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&lt; 50%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000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ot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vertisol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not sandy, moderately-well drained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1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No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660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Yes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High 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Medium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168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High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Low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5105400" y="152400"/>
            <a:ext cx="46482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9900CC"/>
                </a:solidFill>
              </a:rPr>
              <a:t>Drip irrigation</a:t>
            </a:r>
            <a:endParaRPr lang="en-US" sz="2800" b="1" dirty="0">
              <a:solidFill>
                <a:srgbClr val="9900CC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/>
        </p:nvGraphicFramePr>
        <p:xfrm>
          <a:off x="5257800" y="29718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Water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lifting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Improved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yield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/>
        </p:nvGraphicFramePr>
        <p:xfrm>
          <a:off x="5257800" y="3886200"/>
          <a:ext cx="4495800" cy="276369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58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altitude?</a:t>
                      </a:r>
                      <a:endParaRPr lang="en-US" sz="1000" b="1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609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000" dirty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58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&lt; 900 mm, access to water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258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Not </a:t>
                      </a: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on sandy, moderately-well drained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3865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No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291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58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258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1980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258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 pitchFamily="34" charset="0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High</a:t>
                      </a:r>
                      <a:endParaRPr lang="en-US" sz="1000" dirty="0"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58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7" name="Picture 16" descr="pict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609600"/>
            <a:ext cx="2667000" cy="2000250"/>
          </a:xfrm>
          <a:prstGeom prst="rect">
            <a:avLst/>
          </a:prstGeom>
        </p:spPr>
      </p:pic>
      <p:pic>
        <p:nvPicPr>
          <p:cNvPr id="20" name="Picture 19" descr="Picture 00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762000"/>
            <a:ext cx="25717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4038600" y="6629400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2" name="TextBox 21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0" y="6629400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13</a:t>
            </a:r>
            <a:endParaRPr lang="en-US" sz="800" dirty="0"/>
          </a:p>
        </p:txBody>
      </p:sp>
      <p:sp>
        <p:nvSpPr>
          <p:cNvPr id="26" name="TextBox 25"/>
          <p:cNvSpPr txBox="1"/>
          <p:nvPr/>
        </p:nvSpPr>
        <p:spPr>
          <a:xfrm>
            <a:off x="4953000" y="6642556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14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all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09600" y="76200"/>
            <a:ext cx="38100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0066FF"/>
                </a:solidFill>
              </a:rPr>
              <a:t>Roof water harvesting</a:t>
            </a:r>
            <a:endParaRPr lang="en-US" sz="2800" b="1" dirty="0">
              <a:solidFill>
                <a:srgbClr val="0066FF"/>
              </a:solidFill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228600" y="2850438"/>
          <a:ext cx="4495800" cy="804863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Water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storage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Supplementary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irrigation for cash crop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228600" y="3733800"/>
          <a:ext cx="4495800" cy="295973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000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All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1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Yes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660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smtClean="0">
                          <a:latin typeface="Optima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168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smtClean="0">
                          <a:latin typeface="Optima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Medium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5562600" y="152400"/>
            <a:ext cx="38100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0066FF"/>
                </a:solidFill>
              </a:rPr>
              <a:t>Micro dam construction</a:t>
            </a:r>
            <a:endParaRPr lang="en-US" sz="2800" b="1" dirty="0">
              <a:solidFill>
                <a:srgbClr val="0066FF"/>
              </a:solidFill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181600" y="2850438"/>
          <a:ext cx="4495800" cy="804863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Water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storage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Supplementary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irrigation for cash crop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5181600" y="3733800"/>
          <a:ext cx="4495800" cy="295973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Midland-lowland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&lt; 50%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1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Yes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660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smtClean="0">
                          <a:latin typeface="Optima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Medium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No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168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smtClean="0">
                          <a:latin typeface="Optima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High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Medium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pic>
        <p:nvPicPr>
          <p:cNvPr id="19" name="Picture 18" descr="pict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0" y="508000"/>
            <a:ext cx="1676400" cy="2235200"/>
          </a:xfrm>
          <a:prstGeom prst="rect">
            <a:avLst/>
          </a:prstGeom>
        </p:spPr>
      </p:pic>
      <p:pic>
        <p:nvPicPr>
          <p:cNvPr id="20" name="Picture 19" descr="pict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609600"/>
            <a:ext cx="2819400" cy="211455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038600" y="6629400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5" name="TextBox 24"/>
          <p:cNvSpPr txBox="1"/>
          <p:nvPr/>
        </p:nvSpPr>
        <p:spPr>
          <a:xfrm>
            <a:off x="0" y="6629400"/>
            <a:ext cx="457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15</a:t>
            </a:r>
            <a:endParaRPr lang="en-US" sz="800" dirty="0"/>
          </a:p>
        </p:txBody>
      </p:sp>
      <p:sp>
        <p:nvSpPr>
          <p:cNvPr id="27" name="TextBox 26"/>
          <p:cNvSpPr txBox="1"/>
          <p:nvPr/>
        </p:nvSpPr>
        <p:spPr>
          <a:xfrm>
            <a:off x="4953000" y="6642556"/>
            <a:ext cx="30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16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all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953000" y="6858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3488496"/>
              </p:ext>
            </p:extLst>
          </p:nvPr>
        </p:nvGraphicFramePr>
        <p:xfrm>
          <a:off x="228600" y="30480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Increase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infiltration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Reduce erosion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Increase  high quality fodder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51154794"/>
              </p:ext>
            </p:extLst>
          </p:nvPr>
        </p:nvGraphicFramePr>
        <p:xfrm>
          <a:off x="228600" y="3810000"/>
          <a:ext cx="4495800" cy="2868372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All but on degraded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grassland  only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All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000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All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All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</a:tr>
              <a:tr h="261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Yes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660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Yes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Low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latin typeface="Optima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Low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Yes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255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Medium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High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5295900" y="196215"/>
            <a:ext cx="43053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>
                <a:solidFill>
                  <a:srgbClr val="660000"/>
                </a:solidFill>
              </a:rPr>
              <a:t>Tied ridge</a:t>
            </a:r>
            <a:endParaRPr lang="en-US" sz="2800" b="1" dirty="0">
              <a:solidFill>
                <a:srgbClr val="660000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5029200" y="28956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Hydrological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In-situ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water storage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Bio-physical purpose: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Restore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degraded land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Cultivation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on degraded land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5029200" y="3657600"/>
          <a:ext cx="4495800" cy="2970022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altitude?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1824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Times New Roman"/>
                        </a:rPr>
                        <a:t>Suited to slope?</a:t>
                      </a: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rainfall conditions?</a:t>
                      </a:r>
                      <a:r>
                        <a:rPr lang="en-US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&lt; 900 mm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&lt;1400 mm if altitude &lt;2300m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Times New Roman"/>
                        </a:rPr>
                        <a:t>Suited to soil conditions?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Moderately 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-deep , not sandy, medium-well drained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Suited to degraded land? </a:t>
                      </a:r>
                      <a:endParaRPr lang="en-US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No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152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Times New Roman"/>
                        </a:rPr>
                        <a:t>Land needs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Yes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Required level of labor input?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Medium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Times New Roman"/>
                        </a:rPr>
                        <a:t>Required level of capital investment? 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High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Generates additional fodder?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No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 smtClean="0">
                          <a:latin typeface="Calibri"/>
                          <a:ea typeface="Calibri"/>
                          <a:cs typeface="Times New Roman"/>
                        </a:rPr>
                        <a:t>Requires access to markets?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Low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Required level of cooperation </a:t>
                      </a:r>
                      <a:endParaRPr lang="en-US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Low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</a:tbl>
          </a:graphicData>
        </a:graphic>
      </p:graphicFrame>
      <p:pic>
        <p:nvPicPr>
          <p:cNvPr id="14" name="Picture 13" descr="plus tigray 03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653415"/>
            <a:ext cx="2514600" cy="205740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17" name="Rectangle 16"/>
          <p:cNvSpPr/>
          <p:nvPr/>
        </p:nvSpPr>
        <p:spPr>
          <a:xfrm>
            <a:off x="304800" y="304800"/>
            <a:ext cx="4305300" cy="793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smtClean="0"/>
              <a:t>Area </a:t>
            </a:r>
            <a:r>
              <a:rPr lang="en-US" sz="2800" b="1" dirty="0" err="1" smtClean="0"/>
              <a:t>exclosure</a:t>
            </a:r>
            <a:r>
              <a:rPr lang="en-US" sz="2800" b="1" dirty="0" smtClean="0"/>
              <a:t> with enrichment planting </a:t>
            </a:r>
            <a:endParaRPr lang="en-US" sz="2800" b="1" dirty="0"/>
          </a:p>
        </p:txBody>
      </p:sp>
      <p:pic>
        <p:nvPicPr>
          <p:cNvPr id="19" name="Picture 18" descr="G:\BDworkshop 28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1066800"/>
            <a:ext cx="2362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4038600" y="6629400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SA  : 11.2011</a:t>
            </a:r>
            <a:endParaRPr lang="en-US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6629400"/>
            <a:ext cx="457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17</a:t>
            </a:r>
            <a:endParaRPr lang="en-US" sz="800" dirty="0"/>
          </a:p>
        </p:txBody>
      </p:sp>
      <p:sp>
        <p:nvSpPr>
          <p:cNvPr id="22" name="TextBox 21"/>
          <p:cNvSpPr txBox="1"/>
          <p:nvPr/>
        </p:nvSpPr>
        <p:spPr>
          <a:xfrm>
            <a:off x="4953000" y="6642556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18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</TotalTime>
  <Words>2720</Words>
  <Application>Microsoft Office PowerPoint</Application>
  <PresentationFormat>A4 Paper (210x297 mm)</PresentationFormat>
  <Paragraphs>903</Paragraphs>
  <Slides>14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Custom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mmulatu</dc:creator>
  <cp:lastModifiedBy>CPfeifer</cp:lastModifiedBy>
  <cp:revision>201</cp:revision>
  <dcterms:created xsi:type="dcterms:W3CDTF">2011-09-14T12:33:22Z</dcterms:created>
  <dcterms:modified xsi:type="dcterms:W3CDTF">2011-11-07T14:45:43Z</dcterms:modified>
</cp:coreProperties>
</file>